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722" r:id="rId3"/>
  </p:sldMasterIdLst>
  <p:sldIdLst>
    <p:sldId id="256" r:id="rId4"/>
    <p:sldId id="258" r:id="rId5"/>
    <p:sldId id="268" r:id="rId6"/>
    <p:sldId id="271" r:id="rId7"/>
    <p:sldId id="260" r:id="rId8"/>
    <p:sldId id="280" r:id="rId9"/>
    <p:sldId id="275" r:id="rId10"/>
    <p:sldId id="276" r:id="rId11"/>
    <p:sldId id="277" r:id="rId12"/>
    <p:sldId id="278" r:id="rId13"/>
    <p:sldId id="279" r:id="rId14"/>
    <p:sldId id="270" r:id="rId15"/>
    <p:sldId id="274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6464"/>
    <a:srgbClr val="B83D00"/>
    <a:srgbClr val="5C1C49"/>
    <a:srgbClr val="713D04"/>
    <a:srgbClr val="3F4A13"/>
    <a:srgbClr val="BD8C00"/>
    <a:srgbClr val="052147"/>
    <a:srgbClr val="B50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21"/>
  </p:normalViewPr>
  <p:slideViewPr>
    <p:cSldViewPr snapToGrid="0" snapToObjects="1">
      <p:cViewPr>
        <p:scale>
          <a:sx n="90" d="100"/>
          <a:sy n="90" d="100"/>
        </p:scale>
        <p:origin x="1744" y="224"/>
      </p:cViewPr>
      <p:guideLst>
        <p:guide orient="horz" pos="216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tiff>
</file>

<file path=ppt/media/image11.jpeg>
</file>

<file path=ppt/media/image2.jpeg>
</file>

<file path=ppt/media/image5.jpeg>
</file>

<file path=ppt/media/image6.jpe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4363" y="-42863"/>
            <a:ext cx="7513637" cy="11430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6738" y="3076575"/>
            <a:ext cx="6400800" cy="1752600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36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-25400"/>
            <a:ext cx="2057400" cy="6681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-25400"/>
            <a:ext cx="6019800" cy="6681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4363" y="-42863"/>
            <a:ext cx="7513637" cy="11430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6738" y="3076575"/>
            <a:ext cx="6400800" cy="1752600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36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pic>
        <p:nvPicPr>
          <p:cNvPr id="5" name="Picture 4" descr="TTUS SEAL Bline.eps"/>
          <p:cNvPicPr>
            <a:picLocks noChangeAspect="1"/>
          </p:cNvPicPr>
          <p:nvPr userDrawn="1"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133" y="1715449"/>
            <a:ext cx="4685806" cy="46858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9913" y="2130425"/>
            <a:ext cx="8229600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569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A422ECD-923B-40F6-B389-B1F8FD0FF72B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E69A746-9A82-44B6-86BF-706BDDCB7A6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2130425"/>
            <a:ext cx="8229600" cy="4525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-25400"/>
            <a:ext cx="2057400" cy="6681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-25400"/>
            <a:ext cx="6019800" cy="6681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EA5C748-43FB-4D9E-8741-350F281D7572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4E44015-2FCE-484E-89FF-D6318AF3771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4077F80-56E2-452C-98DA-EA99231C3DCD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E858FB7-59C6-4623-82E6-7969586B6A0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6B43522-A06B-40FD-B120-889C5D6E2AE8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FDEE99C2-2B75-48B3-AA90-8470A480DBB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FA0C8C09-5051-4933-B3C6-178C7FE09AB8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93F6DD5-3A3D-45A3-8E61-830D464AD27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CC5A7189-6D8E-4BDE-86D3-D4A4B5EB2251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BF24DEF-A51C-47AF-8469-FCC5F260CE4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3C259C1-0C34-48B0-BB55-B7C88E4A78D0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9EFC87D-E528-487F-95C6-F1B1C019B9C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242B74CA-CB70-4EDA-AFC6-1EEB7B1D5600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8339763-7D38-4282-9273-FAB631075F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2DD7AAF-7983-45ED-AB05-8117142BFE7C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68DABE7-3030-478D-A50C-DDC9EB63A47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1FB0F7B-63F9-4545-B6CC-FD6858607CBA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334CB38-E1AC-4B38-9976-9CC452A7EF9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CA5F038-E7BB-4844-AE95-F618398B6332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8FDC179-D131-459D-98B5-DECC4CA1FF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B6081F4-C384-4169-9CF2-5F1565ADE656}" type="datetimeFigureOut">
              <a:rPr lang="en-US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7CDF16A-951D-4546-95A9-D2C9D00EB49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9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9913" y="213042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25000"/>
        </a:spcAft>
        <a:defRPr sz="3200">
          <a:solidFill>
            <a:schemeClr val="bg1"/>
          </a:solidFill>
          <a:latin typeface="+mn-lt"/>
          <a:ea typeface="+mn-ea"/>
          <a:cs typeface="ＭＳ Ｐゴシック" charset="0"/>
        </a:defRPr>
      </a:lvl1pPr>
      <a:lvl2pPr marL="400050" indent="-28575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SzPct val="90000"/>
        <a:buFont typeface="Wingdings" pitchFamily="2" charset="2"/>
        <a:buChar char="§"/>
        <a:defRPr sz="2400">
          <a:solidFill>
            <a:schemeClr val="bg1"/>
          </a:solidFill>
          <a:latin typeface="+mn-lt"/>
          <a:ea typeface="+mn-ea"/>
        </a:defRPr>
      </a:lvl2pPr>
      <a:lvl3pPr marL="742950" indent="-228600" algn="l" rtl="0" eaLnBrk="0" fontAlgn="base" hangingPunct="0">
        <a:spcBef>
          <a:spcPct val="40000"/>
        </a:spcBef>
        <a:spcAft>
          <a:spcPct val="0"/>
        </a:spcAft>
        <a:buChar char="•"/>
        <a:defRPr i="1">
          <a:solidFill>
            <a:schemeClr val="bg1"/>
          </a:solidFill>
          <a:latin typeface="+mn-lt"/>
          <a:ea typeface="+mn-ea"/>
        </a:defRPr>
      </a:lvl3pPr>
      <a:lvl4pPr marL="1258888" indent="-228600" algn="l" rtl="0" eaLnBrk="0" fontAlgn="base" hangingPunct="0">
        <a:spcBef>
          <a:spcPct val="40000"/>
        </a:spcBef>
        <a:spcAft>
          <a:spcPct val="0"/>
        </a:spcAft>
        <a:buChar char="–"/>
        <a:defRPr>
          <a:solidFill>
            <a:schemeClr val="bg1"/>
          </a:solidFill>
          <a:latin typeface="+mn-lt"/>
          <a:ea typeface="+mn-ea"/>
        </a:defRPr>
      </a:lvl4pPr>
      <a:lvl5pPr marL="1422400" indent="4064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5pPr>
      <a:lvl6pPr marL="18796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6pPr>
      <a:lvl7pPr marL="23368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7pPr>
      <a:lvl8pPr marL="27940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8pPr>
      <a:lvl9pPr marL="32512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pic>
        <p:nvPicPr>
          <p:cNvPr id="2051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793908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9913" y="213042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6" r:id="rId8"/>
    <p:sldLayoutId id="2147483811" r:id="rId9"/>
    <p:sldLayoutId id="2147483812" r:id="rId10"/>
    <p:sldLayoutId id="2147483813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bg1"/>
          </a:solidFill>
          <a:latin typeface="Times New Roman"/>
          <a:ea typeface="ＭＳ Ｐゴシック" charset="0"/>
          <a:cs typeface="Times New Roman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defRPr sz="320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8001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§"/>
        <a:defRPr sz="2400" kern="1200">
          <a:solidFill>
            <a:srgbClr val="000000"/>
          </a:solidFill>
          <a:latin typeface="Times New Roman"/>
          <a:ea typeface="ＭＳ Ｐゴシック" charset="0"/>
          <a:cs typeface="Times New Roman"/>
        </a:defRPr>
      </a:lvl2pPr>
      <a:lvl3pPr marL="12001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i="1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57350" indent="-285750" algn="l" defTabSz="457200" rtl="0" eaLnBrk="0" fontAlgn="base" hangingPunct="0">
        <a:spcBef>
          <a:spcPct val="20000"/>
        </a:spcBef>
        <a:spcAft>
          <a:spcPct val="0"/>
        </a:spcAft>
        <a:buFont typeface="Lucida Grande" pitchFamily="-84" charset="0"/>
        <a:buChar char="-"/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18288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 userDrawn="1"/>
        </p:nvSpPr>
        <p:spPr bwMode="auto">
          <a:xfrm>
            <a:off x="1274763" y="-25400"/>
            <a:ext cx="68961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anchor="ctr"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TEXAS TECH UNIVERSITY SYSTEM</a:t>
            </a:r>
            <a:endParaRPr lang="en-US" dirty="0"/>
          </a:p>
        </p:txBody>
      </p:sp>
      <p:pic>
        <p:nvPicPr>
          <p:cNvPr id="5124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7623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17" descr="TTUS_Title Pag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39825"/>
            <a:ext cx="9144000" cy="571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9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1187450" y="1943100"/>
            <a:ext cx="7513638" cy="1143000"/>
          </a:xfr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sz="3600" b="1" dirty="0">
                <a:cs typeface="+mj-cs"/>
              </a:rPr>
              <a:t>Ensemble Method</a:t>
            </a:r>
            <a:br>
              <a:rPr lang="en-US" sz="3600" dirty="0">
                <a:cs typeface="+mj-cs"/>
              </a:rPr>
            </a:br>
            <a:endParaRPr lang="en-US" sz="1600" dirty="0">
              <a:cs typeface="+mj-cs"/>
            </a:endParaRPr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192213" y="3230563"/>
            <a:ext cx="6400800" cy="1752600"/>
          </a:xfr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indent="0" eaLnBrk="1" hangingPunct="1"/>
            <a:r>
              <a:rPr lang="en-US" sz="2000" b="1" dirty="0"/>
              <a:t>Sai Sathvick Chirakala</a:t>
            </a:r>
            <a:endParaRPr lang="en-US" altLang="ja-JP" sz="2000" b="1" dirty="0"/>
          </a:p>
          <a:p>
            <a:pPr marL="0" indent="0" eaLnBrk="1" hangingPunct="1"/>
            <a:r>
              <a:rPr lang="en-US" sz="1800" b="1" i="1" dirty="0"/>
              <a:t>Graduate Student</a:t>
            </a:r>
          </a:p>
          <a:p>
            <a:pPr marL="0" indent="0" eaLnBrk="1" hangingPunct="1"/>
            <a:endParaRPr lang="en-US" sz="1800" b="1" i="1" dirty="0"/>
          </a:p>
          <a:p>
            <a:pPr marL="0" indent="0" eaLnBrk="1" hangingPunct="1"/>
            <a:fld id="{075DE43F-62B8-634E-B985-CEB7BF1FC16C}" type="datetime4">
              <a:rPr lang="en-US" sz="1400" b="1" i="1" smtClean="0"/>
              <a:t>February 18, 2020</a:t>
            </a:fld>
            <a:endParaRPr lang="en-US" sz="1400" b="1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F77F-3189-E943-99F9-FEF5FC284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Random Forest</a:t>
            </a:r>
            <a:r>
              <a:rPr lang="en-US" sz="3200" dirty="0"/>
              <a:t> 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C1A30-4335-5349-A40D-3D6561B0B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" y="1271589"/>
            <a:ext cx="8843963" cy="5384800"/>
          </a:xfrm>
        </p:spPr>
        <p:txBody>
          <a:bodyPr/>
          <a:lstStyle/>
          <a:p>
            <a:r>
              <a:rPr lang="en-US" dirty="0"/>
              <a:t>Decides where to split based on a random selection of features. </a:t>
            </a:r>
          </a:p>
          <a:p>
            <a:r>
              <a:rPr lang="en-US" dirty="0"/>
              <a:t>Implements a level of differentiation because each tree will split based on different features. </a:t>
            </a:r>
          </a:p>
          <a:p>
            <a:r>
              <a:rPr lang="en-US" dirty="0"/>
              <a:t>This level of differentiation provides a greater ensemble to aggregate over, thus producing a more accurate predictor. </a:t>
            </a:r>
          </a:p>
        </p:txBody>
      </p:sp>
    </p:spTree>
    <p:extLst>
      <p:ext uri="{BB962C8B-B14F-4D97-AF65-F5344CB8AC3E}">
        <p14:creationId xmlns:p14="http://schemas.microsoft.com/office/powerpoint/2010/main" val="178513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FE722-E222-8648-9D10-8C6FFAB21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9" y="0"/>
            <a:ext cx="7515225" cy="1143000"/>
          </a:xfrm>
        </p:spPr>
        <p:txBody>
          <a:bodyPr/>
          <a:lstStyle/>
          <a:p>
            <a:r>
              <a:rPr lang="en-US" sz="3600" b="1" dirty="0"/>
              <a:t>Random Forest</a:t>
            </a:r>
            <a:r>
              <a:rPr lang="en-US" sz="3600" dirty="0"/>
              <a:t> Models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1F9981-7899-5F47-92CF-A46BABDF0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579" y="1314450"/>
            <a:ext cx="8424934" cy="525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803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400" dirty="0">
                <a:cs typeface="+mj-cs"/>
              </a:rPr>
              <a:t>SUMMARY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6609" y="1280161"/>
            <a:ext cx="8672904" cy="5376228"/>
          </a:xfrm>
        </p:spPr>
        <p:txBody>
          <a:bodyPr/>
          <a:lstStyle/>
          <a:p>
            <a:pPr algn="just"/>
            <a:r>
              <a:rPr lang="en-US" dirty="0"/>
              <a:t>The goal of any machine learning problem is to find a single model that will best predict our wanted outcome. </a:t>
            </a:r>
          </a:p>
          <a:p>
            <a:pPr algn="just"/>
            <a:r>
              <a:rPr lang="en-US" dirty="0"/>
              <a:t>Ensemble methods take a myriad of models into account and average those models to produce one final model. </a:t>
            </a:r>
          </a:p>
          <a:p>
            <a:pPr algn="just"/>
            <a:r>
              <a:rPr lang="en-US" dirty="0"/>
              <a:t>It is important to note that Decision Trees are not the only form of ensemble methods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DoubleT-485"/>
          <p:cNvPicPr>
            <a:picLocks noChangeAspect="1" noChangeArrowheads="1"/>
          </p:cNvPicPr>
          <p:nvPr/>
        </p:nvPicPr>
        <p:blipFill>
          <a:blip r:embed="rId2"/>
          <a:srcRect l="20190" t="17184" r="29964" b="22038"/>
          <a:stretch>
            <a:fillRect/>
          </a:stretch>
        </p:blipFill>
        <p:spPr bwMode="auto">
          <a:xfrm>
            <a:off x="4019550" y="2578100"/>
            <a:ext cx="1160463" cy="133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9" name="Rectangle 1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600" dirty="0">
                <a:cs typeface="+mj-cs"/>
              </a:rPr>
              <a:t>WHAT ARE THEY ?</a:t>
            </a:r>
          </a:p>
        </p:txBody>
      </p:sp>
      <p:sp>
        <p:nvSpPr>
          <p:cNvPr id="7180" name="Rectangle 12"/>
          <p:cNvSpPr>
            <a:spLocks noGrp="1" noChangeArrowheads="1"/>
          </p:cNvSpPr>
          <p:nvPr>
            <p:ph type="body" idx="1"/>
          </p:nvPr>
        </p:nvSpPr>
        <p:spPr>
          <a:xfrm>
            <a:off x="172243" y="2524321"/>
            <a:ext cx="8799513" cy="4525963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b="1" dirty="0"/>
              <a:t>Ensemble methods</a:t>
            </a:r>
            <a:r>
              <a:rPr lang="en-US" dirty="0"/>
              <a:t> is a machine learning technique that combines several base models in order to produce one optimal predictive model.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>
          <a:xfrm>
            <a:off x="112541" y="-25400"/>
            <a:ext cx="8017047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>
                <a:cs typeface="+mj-cs"/>
              </a:rPr>
              <a:t>EXPLANATION – DECISION TREE (EXAMPLE)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684542" y="1378634"/>
            <a:ext cx="4459458" cy="4881489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sz="2400" dirty="0"/>
              <a:t>A Decision Tree determines the predictive value based on series of questions and conditions.</a:t>
            </a:r>
          </a:p>
          <a:p>
            <a:pPr marL="0" indent="0" eaLnBrk="1" hangingPunct="1">
              <a:defRPr/>
            </a:pPr>
            <a:r>
              <a:rPr lang="en-US" sz="2400" dirty="0"/>
              <a:t>For instance, this simple Decision Tree determining on whether an individual should play outside or not.</a:t>
            </a:r>
          </a:p>
          <a:p>
            <a:pPr marL="0" indent="0" eaLnBrk="1" hangingPunct="1">
              <a:defRPr/>
            </a:pPr>
            <a:r>
              <a:rPr lang="en-US" sz="2400" dirty="0"/>
              <a:t> The tree takes several weather factors into account and given each factor either makes a decision or asks another question.</a:t>
            </a:r>
          </a:p>
          <a:p>
            <a:pPr marL="0" indent="0" eaLnBrk="1" hangingPunct="1">
              <a:defRPr/>
            </a:pP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DFCF82-1F4A-EB4F-890B-63B153FA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42" y="1477108"/>
            <a:ext cx="4459458" cy="438912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>
            <a:extLst>
              <a:ext uri="{FF2B5EF4-FFF2-40B4-BE49-F238E27FC236}">
                <a16:creationId xmlns:a16="http://schemas.microsoft.com/office/drawing/2014/main" id="{E2C0915A-5FCE-9746-8C5F-CB10EDA67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20000"/>
              </a:spcAft>
              <a:defRPr sz="2000">
                <a:solidFill>
                  <a:schemeClr val="bg1"/>
                </a:solidFill>
                <a:latin typeface="+mj-lt"/>
                <a:ea typeface="+mj-ea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3200" kern="0" dirty="0">
                <a:cs typeface="+mj-cs"/>
              </a:rPr>
              <a:t>EXPLANATION – CONTINUED</a:t>
            </a: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5925DBC3-2A3E-A546-9002-1F605C9652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4542" y="1378634"/>
            <a:ext cx="4459458" cy="4881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+mn-lt"/>
                <a:ea typeface="+mn-ea"/>
                <a:cs typeface="ＭＳ Ｐゴシック" charset="0"/>
              </a:defRPr>
            </a:lvl1pPr>
            <a:lvl2pPr marL="4000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90000"/>
              <a:buFont typeface="Wingdings" pitchFamily="2" charset="2"/>
              <a:buChar char="§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742950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•"/>
              <a:defRPr i="1">
                <a:solidFill>
                  <a:schemeClr val="bg1"/>
                </a:solidFill>
                <a:latin typeface="+mn-lt"/>
                <a:ea typeface="+mn-ea"/>
              </a:defRPr>
            </a:lvl3pPr>
            <a:lvl4pPr marL="1258888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422400" indent="4064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18796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3368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27940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2512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defRPr/>
            </a:pPr>
            <a:r>
              <a:rPr lang="en-US" sz="2800" dirty="0"/>
              <a:t>In this example, every time it is overcast, we will play outside. </a:t>
            </a:r>
          </a:p>
          <a:p>
            <a:pPr marL="0" indent="0" eaLnBrk="1" hangingPunct="1">
              <a:defRPr/>
            </a:pPr>
            <a:endParaRPr lang="en-US" sz="2800" dirty="0"/>
          </a:p>
          <a:p>
            <a:pPr marL="0" indent="0" eaLnBrk="1" hangingPunct="1">
              <a:defRPr/>
            </a:pPr>
            <a:r>
              <a:rPr lang="en-US" sz="2800" dirty="0"/>
              <a:t>However, if it is raining, we must ask if it is windy or not? If windy, we will not play. </a:t>
            </a:r>
          </a:p>
          <a:p>
            <a:pPr marL="0" indent="0" eaLnBrk="1" hangingPunct="1">
              <a:defRPr/>
            </a:pPr>
            <a:endParaRPr lang="en-US" sz="2800" dirty="0"/>
          </a:p>
          <a:p>
            <a:pPr marL="0" indent="0" eaLnBrk="1" hangingPunct="1">
              <a:defRPr/>
            </a:pPr>
            <a:r>
              <a:rPr lang="en-US" sz="2800" dirty="0"/>
              <a:t>But given no wind, tie those shoelaces tight because were going outside to play.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50AB55-63E7-0748-8F7A-E887D0C54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42" y="1477108"/>
            <a:ext cx="4459458" cy="46282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600" dirty="0">
                <a:cs typeface="+mj-cs"/>
              </a:rPr>
              <a:t>Explanation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9913" y="2120900"/>
            <a:ext cx="8229600" cy="3670300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Ensemble Methods allow us to take a sample of Decision Trees into account, calculate which features to use or questions to ask at each split, and make a final predictor based on the aggregated results of the sampled Decision Trees.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DAA11963-A08F-4D4A-9BC6-0E8CCB88C450}"/>
              </a:ext>
            </a:extLst>
          </p:cNvPr>
          <p:cNvSpPr txBox="1">
            <a:spLocks/>
          </p:cNvSpPr>
          <p:nvPr/>
        </p:nvSpPr>
        <p:spPr>
          <a:xfrm>
            <a:off x="6477000" y="6248400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ＭＳ Ｐゴシック" pitchFamily="-84" charset="-128"/>
                <a:cs typeface="+mn-cs"/>
              </a:defRPr>
            </a:lvl9pPr>
          </a:lstStyle>
          <a:p>
            <a:fld id="{B52AA982-125D-5040-AFDC-2C688D6A6212}" type="slidenum">
              <a:rPr lang="en-US" altLang="zh-CN" smtClean="0"/>
              <a:pPr/>
              <a:t>6</a:t>
            </a:fld>
            <a:endParaRPr lang="en-US" altLang="zh-CN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EEC4D9B-1890-E641-8F21-A9BBB74390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8" y="101601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+mj-lt"/>
                <a:ea typeface="+mj-ea"/>
                <a:cs typeface="ＭＳ Ｐゴシック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altLang="zh-CN" sz="4000" b="1" kern="0" dirty="0">
                <a:latin typeface="Times New Roman" panose="02020603050405020304" pitchFamily="18" charset="0"/>
              </a:rPr>
              <a:t>Why Ensemble Works?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3D32FDE-1823-084B-ADBA-CFE2F8A50879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1300163"/>
            <a:ext cx="7380288" cy="4581525"/>
            <a:chOff x="2971" y="2160"/>
            <a:chExt cx="4649" cy="28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1A3F829-C916-0F47-8838-0E8DC45B91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1" y="2160"/>
              <a:ext cx="4649" cy="2886"/>
              <a:chOff x="521" y="890"/>
              <a:chExt cx="4649" cy="2886"/>
            </a:xfrm>
          </p:grpSpPr>
          <p:pic>
            <p:nvPicPr>
              <p:cNvPr id="9" name="Picture 7">
                <a:extLst>
                  <a:ext uri="{FF2B5EF4-FFF2-40B4-BE49-F238E27FC236}">
                    <a16:creationId xmlns:a16="http://schemas.microsoft.com/office/drawing/2014/main" id="{DDEFB4B6-6323-B543-81B9-7D10393A7A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1" y="890"/>
                <a:ext cx="4649" cy="2886"/>
              </a:xfrm>
              <a:prstGeom prst="rect">
                <a:avLst/>
              </a:prstGeom>
              <a:noFill/>
              <a:ln w="9525">
                <a:solidFill>
                  <a:srgbClr val="0000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 Box 8">
                <a:extLst>
                  <a:ext uri="{FF2B5EF4-FFF2-40B4-BE49-F238E27FC236}">
                    <a16:creationId xmlns:a16="http://schemas.microsoft.com/office/drawing/2014/main" id="{5E597704-3A2A-0B4B-BDCA-3DE5B85DC4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12" y="1888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FFCC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1</a:t>
                </a:r>
              </a:p>
            </p:txBody>
          </p:sp>
          <p:sp>
            <p:nvSpPr>
              <p:cNvPr id="11" name="Text Box 9">
                <a:extLst>
                  <a:ext uri="{FF2B5EF4-FFF2-40B4-BE49-F238E27FC236}">
                    <a16:creationId xmlns:a16="http://schemas.microsoft.com/office/drawing/2014/main" id="{13FE5F5F-199F-7047-989F-17BEFACF4DB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92" y="2115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CCFFCC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2</a:t>
                </a:r>
              </a:p>
            </p:txBody>
          </p:sp>
          <p:sp>
            <p:nvSpPr>
              <p:cNvPr id="12" name="Text Box 10">
                <a:extLst>
                  <a:ext uri="{FF2B5EF4-FFF2-40B4-BE49-F238E27FC236}">
                    <a16:creationId xmlns:a16="http://schemas.microsoft.com/office/drawing/2014/main" id="{E64A47D1-96E6-B44B-AE2D-9CF4A114673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37" y="1933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FF00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3</a:t>
                </a:r>
              </a:p>
            </p:txBody>
          </p:sp>
          <p:sp>
            <p:nvSpPr>
              <p:cNvPr id="13" name="Text Box 11">
                <a:extLst>
                  <a:ext uri="{FF2B5EF4-FFF2-40B4-BE49-F238E27FC236}">
                    <a16:creationId xmlns:a16="http://schemas.microsoft.com/office/drawing/2014/main" id="{93EF5282-36E8-C54B-A7F4-9DD76D0906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53" y="2160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80008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4</a:t>
                </a:r>
              </a:p>
            </p:txBody>
          </p:sp>
          <p:sp>
            <p:nvSpPr>
              <p:cNvPr id="14" name="Text Box 12">
                <a:extLst>
                  <a:ext uri="{FF2B5EF4-FFF2-40B4-BE49-F238E27FC236}">
                    <a16:creationId xmlns:a16="http://schemas.microsoft.com/office/drawing/2014/main" id="{C346A225-70AE-534C-A35E-CDEA1A7652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34" y="1979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5</a:t>
                </a:r>
              </a:p>
            </p:txBody>
          </p:sp>
          <p:sp>
            <p:nvSpPr>
              <p:cNvPr id="15" name="Text Box 13">
                <a:extLst>
                  <a:ext uri="{FF2B5EF4-FFF2-40B4-BE49-F238E27FC236}">
                    <a16:creationId xmlns:a16="http://schemas.microsoft.com/office/drawing/2014/main" id="{0F8A3028-C0F2-B944-BBE3-7F691F81E17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68" y="1842"/>
                <a:ext cx="634" cy="237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00808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en-US">
                    <a:cs typeface="Times New Roman" panose="02020603050405020304" pitchFamily="18" charset="0"/>
                  </a:rPr>
                  <a:t>Model 6</a:t>
                </a:r>
              </a:p>
            </p:txBody>
          </p:sp>
        </p:grpSp>
        <p:sp>
          <p:nvSpPr>
            <p:cNvPr id="8" name="Text Box 14">
              <a:extLst>
                <a:ext uri="{FF2B5EF4-FFF2-40B4-BE49-F238E27FC236}">
                  <a16:creationId xmlns:a16="http://schemas.microsoft.com/office/drawing/2014/main" id="{625FE263-00C7-864D-9126-82A91EF05D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" y="2659"/>
              <a:ext cx="1854" cy="241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rgbClr val="0000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>
                  <a:cs typeface="Times New Roman" panose="02020603050405020304" pitchFamily="18" charset="0"/>
                </a:rPr>
                <a:t>Some unknown distribution</a:t>
              </a:r>
            </a:p>
          </p:txBody>
        </p:sp>
      </p:grpSp>
      <p:sp>
        <p:nvSpPr>
          <p:cNvPr id="16" name="Text Box 15">
            <a:extLst>
              <a:ext uri="{FF2B5EF4-FFF2-40B4-BE49-F238E27FC236}">
                <a16:creationId xmlns:a16="http://schemas.microsoft.com/office/drawing/2014/main" id="{52166E81-AEF5-514E-898C-4FDF35632C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8325" y="6098382"/>
            <a:ext cx="66294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800" b="1" dirty="0">
                <a:solidFill>
                  <a:schemeClr val="bg1"/>
                </a:solidFill>
                <a:latin typeface="Comic Sans MS" panose="030F0902030302020204" pitchFamily="66" charset="0"/>
              </a:rPr>
              <a:t>Ensemble gives the global picture!</a:t>
            </a:r>
          </a:p>
        </p:txBody>
      </p:sp>
    </p:spTree>
    <p:extLst>
      <p:ext uri="{BB962C8B-B14F-4D97-AF65-F5344CB8AC3E}">
        <p14:creationId xmlns:p14="http://schemas.microsoft.com/office/powerpoint/2010/main" val="24247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0CE50-5849-8A4B-A4B0-AF9458C67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Types of Ensemble Methods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39218-ED1D-0145-8982-C9AFD448C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" y="1294606"/>
            <a:ext cx="8872537" cy="5291932"/>
          </a:xfrm>
        </p:spPr>
        <p:txBody>
          <a:bodyPr/>
          <a:lstStyle/>
          <a:p>
            <a:pPr algn="ctr"/>
            <a:r>
              <a:rPr lang="en-US" sz="3600" b="1" u="sng" dirty="0">
                <a:solidFill>
                  <a:srgbClr val="FF0000"/>
                </a:solidFill>
              </a:rPr>
              <a:t>BAGG</a:t>
            </a:r>
            <a:r>
              <a:rPr lang="en-US" sz="3600" u="sng" dirty="0"/>
              <a:t>ing or </a:t>
            </a:r>
            <a:r>
              <a:rPr lang="en-US" sz="3600" b="1" u="sng" dirty="0">
                <a:solidFill>
                  <a:srgbClr val="FF0000"/>
                </a:solidFill>
              </a:rPr>
              <a:t>B</a:t>
            </a:r>
            <a:r>
              <a:rPr lang="en-US" sz="3600" u="sng" dirty="0"/>
              <a:t>ootstrap </a:t>
            </a:r>
            <a:r>
              <a:rPr lang="en-US" sz="3600" b="1" u="sng" dirty="0">
                <a:solidFill>
                  <a:srgbClr val="FF0000"/>
                </a:solidFill>
              </a:rPr>
              <a:t>AGG</a:t>
            </a:r>
            <a:r>
              <a:rPr lang="en-US" sz="3600" u="sng" dirty="0"/>
              <a:t>regating</a:t>
            </a:r>
          </a:p>
          <a:p>
            <a:r>
              <a:rPr lang="en-US" sz="2800" dirty="0"/>
              <a:t>BAGGing gets its name because it combines Bootstrapping and Aggregation to form one ensemble model. </a:t>
            </a:r>
          </a:p>
          <a:p>
            <a:r>
              <a:rPr lang="en-US" sz="2800" dirty="0"/>
              <a:t>Given a sample of data, multiple bootstrapped subsamples are pulled.</a:t>
            </a:r>
          </a:p>
          <a:p>
            <a:r>
              <a:rPr lang="en-US" sz="2800" dirty="0"/>
              <a:t> A Decision Tree is formed on each of the bootstrapped subsamples. </a:t>
            </a:r>
          </a:p>
          <a:p>
            <a:r>
              <a:rPr lang="en-US" sz="2800" dirty="0"/>
              <a:t>After each subsample Decision Tree has been formed, an algorithm is used to aggregate over the Decision Trees to form the most efficient predictor. </a:t>
            </a:r>
          </a:p>
        </p:txBody>
      </p:sp>
    </p:spTree>
    <p:extLst>
      <p:ext uri="{BB962C8B-B14F-4D97-AF65-F5344CB8AC3E}">
        <p14:creationId xmlns:p14="http://schemas.microsoft.com/office/powerpoint/2010/main" val="1393452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FA796-73BF-BC43-AE24-4090B7ED3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/>
              <a:t>BAGG</a:t>
            </a:r>
            <a:r>
              <a:rPr lang="en-US" sz="3200" u="sng" dirty="0"/>
              <a:t>ing or </a:t>
            </a:r>
            <a:r>
              <a:rPr lang="en-US" sz="3200" b="1" u="sng" dirty="0"/>
              <a:t>B</a:t>
            </a:r>
            <a:r>
              <a:rPr lang="en-US" sz="3200" u="sng" dirty="0"/>
              <a:t>ootstrap </a:t>
            </a:r>
            <a:r>
              <a:rPr lang="en-US" sz="3200" b="1" u="sng" dirty="0"/>
              <a:t>AGG</a:t>
            </a:r>
            <a:r>
              <a:rPr lang="en-US" sz="3200" u="sng" dirty="0"/>
              <a:t>regating</a:t>
            </a:r>
            <a:endParaRPr lang="en-US" sz="32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2291FD-BB8B-9040-84D5-9DE009DC4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364" y="1428470"/>
            <a:ext cx="7515224" cy="50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549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E0D6D-0DF4-7840-B349-91D159B6C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Types of Ensemble Methods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2FE95-6C23-2644-AD18-BF6510D88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7601"/>
            <a:ext cx="9144000" cy="5538788"/>
          </a:xfrm>
        </p:spPr>
        <p:txBody>
          <a:bodyPr/>
          <a:lstStyle/>
          <a:p>
            <a:pPr algn="ctr"/>
            <a:r>
              <a:rPr lang="en-US" b="1" dirty="0"/>
              <a:t>Random Forest</a:t>
            </a:r>
            <a:r>
              <a:rPr lang="en-US" dirty="0"/>
              <a:t> Models</a:t>
            </a:r>
          </a:p>
          <a:p>
            <a:r>
              <a:rPr lang="en-US" sz="2800" dirty="0"/>
              <a:t> Random Forest Models can be thought of as </a:t>
            </a:r>
            <a:r>
              <a:rPr lang="en-US" sz="2800" b="1" dirty="0"/>
              <a:t>BAGG</a:t>
            </a:r>
            <a:r>
              <a:rPr lang="en-US" sz="2800" dirty="0"/>
              <a:t>ing, with a slight tweak. </a:t>
            </a:r>
          </a:p>
          <a:p>
            <a:r>
              <a:rPr lang="en-US" sz="2800" dirty="0"/>
              <a:t>When deciding where to split and how to make decisions, BAGGed Decision Trees have the full disposal of features to choose from. </a:t>
            </a:r>
          </a:p>
          <a:p>
            <a:r>
              <a:rPr lang="en-US" sz="2800" dirty="0"/>
              <a:t>Although the bootstrapped samples may be slightly different, the data is largely going to break off at the same features throughout each model. </a:t>
            </a:r>
          </a:p>
        </p:txBody>
      </p:sp>
    </p:spTree>
    <p:extLst>
      <p:ext uri="{BB962C8B-B14F-4D97-AF65-F5344CB8AC3E}">
        <p14:creationId xmlns:p14="http://schemas.microsoft.com/office/powerpoint/2010/main" val="232556762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646464"/>
      </a:lt2>
      <a:accent1>
        <a:srgbClr val="B50C00"/>
      </a:accent1>
      <a:accent2>
        <a:srgbClr val="052147"/>
      </a:accent2>
      <a:accent3>
        <a:srgbClr val="FFFFFF"/>
      </a:accent3>
      <a:accent4>
        <a:srgbClr val="000000"/>
      </a:accent4>
      <a:accent5>
        <a:srgbClr val="D7AAAA"/>
      </a:accent5>
      <a:accent6>
        <a:srgbClr val="041D3F"/>
      </a:accent6>
      <a:hlink>
        <a:srgbClr val="BD8C00"/>
      </a:hlink>
      <a:folHlink>
        <a:srgbClr val="3F4A01"/>
      </a:folHlink>
    </a:clrScheme>
    <a:fontScheme name="Default Design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FF11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CC00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50C00"/>
        </a:accent1>
        <a:accent2>
          <a:srgbClr val="052147"/>
        </a:accent2>
        <a:accent3>
          <a:srgbClr val="FFFFFF"/>
        </a:accent3>
        <a:accent4>
          <a:srgbClr val="000000"/>
        </a:accent4>
        <a:accent5>
          <a:srgbClr val="D7AAAA"/>
        </a:accent5>
        <a:accent6>
          <a:srgbClr val="041D3F"/>
        </a:accent6>
        <a:hlink>
          <a:srgbClr val="BD8C00"/>
        </a:hlink>
        <a:folHlink>
          <a:srgbClr val="3F4A0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485</Words>
  <Application>Microsoft Macintosh PowerPoint</Application>
  <PresentationFormat>On-screen Show (4:3)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Comic Sans MS</vt:lpstr>
      <vt:lpstr>Lucida Grande</vt:lpstr>
      <vt:lpstr>Times New Roman</vt:lpstr>
      <vt:lpstr>Wingdings</vt:lpstr>
      <vt:lpstr>Default Design</vt:lpstr>
      <vt:lpstr>Custom Design</vt:lpstr>
      <vt:lpstr>1_Custom Design</vt:lpstr>
      <vt:lpstr>Ensemble Method </vt:lpstr>
      <vt:lpstr>WHAT ARE THEY ?</vt:lpstr>
      <vt:lpstr>EXPLANATION – DECISION TREE (EXAMPLE)</vt:lpstr>
      <vt:lpstr>PowerPoint Presentation</vt:lpstr>
      <vt:lpstr>Explanation</vt:lpstr>
      <vt:lpstr>PowerPoint Presentation</vt:lpstr>
      <vt:lpstr>Types of Ensemble Methods</vt:lpstr>
      <vt:lpstr>BAGGing or Bootstrap AGGregating</vt:lpstr>
      <vt:lpstr>Types of Ensemble Methods</vt:lpstr>
      <vt:lpstr>Random Forest Models</vt:lpstr>
      <vt:lpstr>Random Forest Models</vt:lpstr>
      <vt:lpstr>SUMMARY</vt:lpstr>
      <vt:lpstr>PowerPoint Presentation</vt:lpstr>
    </vt:vector>
  </TitlesOfParts>
  <Company>Presentation Diva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Lori Randel</dc:creator>
  <cp:lastModifiedBy>Chirakala, Sai Sathvick</cp:lastModifiedBy>
  <cp:revision>69</cp:revision>
  <dcterms:created xsi:type="dcterms:W3CDTF">2005-04-19T19:05:52Z</dcterms:created>
  <dcterms:modified xsi:type="dcterms:W3CDTF">2020-02-18T10:09:47Z</dcterms:modified>
</cp:coreProperties>
</file>

<file path=docProps/thumbnail.jpeg>
</file>